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58" r:id="rId3"/>
    <p:sldId id="257" r:id="rId4"/>
    <p:sldId id="304" r:id="rId5"/>
    <p:sldId id="305" r:id="rId6"/>
    <p:sldId id="306" r:id="rId7"/>
    <p:sldId id="307" r:id="rId8"/>
    <p:sldId id="314" r:id="rId9"/>
    <p:sldId id="308" r:id="rId10"/>
    <p:sldId id="303" r:id="rId11"/>
    <p:sldId id="272" r:id="rId12"/>
    <p:sldId id="309" r:id="rId13"/>
    <p:sldId id="310" r:id="rId14"/>
    <p:sldId id="295" r:id="rId15"/>
    <p:sldId id="315" r:id="rId16"/>
    <p:sldId id="279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F80A88-0439-40A4-8FF8-592034F107EF}">
  <a:tblStyle styleId="{C4F80A88-0439-40A4-8FF8-592034F107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634121-AA58-40D7-B5DF-F7332D9DA6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3723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799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799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508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2830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059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819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9827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851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1663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5983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"/>
              <a:buChar char="⬥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"/>
              <a:buChar char="⬦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"/>
              <a:buChar char="⬩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7" Type="http://schemas.openxmlformats.org/officeDocument/2006/relationships/hyperlink" Target="https://www.amazon.com/Deegoo-ATmega328P-Microcontroller-Board-Arduino/dp/B07R9VWD39/ref=asc_df_B07R9VWD39/?tag=hyprod-20&amp;linkCode=df0&amp;hvadid=459728334703&amp;hvpos=&amp;hvnetw=g&amp;hvrand=5755291376242987486&amp;hvpone=&amp;hvptwo=&amp;hvqmt=&amp;hvdev=c&amp;hvdvcmdl=&amp;hvlocint=&amp;hvlocphy=9067609&amp;hvtargid=pla-945070251730&amp;psc=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ponents101.com/motors/mg995-servo-motor" TargetMode="External"/><Relationship Id="rId5" Type="http://schemas.openxmlformats.org/officeDocument/2006/relationships/hyperlink" Target="https://www.parallax.com/product/parallax-continuous-rotation-servo/" TargetMode="External"/><Relationship Id="rId4" Type="http://schemas.openxmlformats.org/officeDocument/2006/relationships/hyperlink" Target="http://unsplash.com/&amp;utm_source=slidescarniv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1625846" y="2617838"/>
            <a:ext cx="7518154" cy="39881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DESIGN OF THE </a:t>
            </a:r>
            <a:r>
              <a:rPr lang="en" sz="3200" b="1" dirty="0"/>
              <a:t>TRANSBOT 1.0</a:t>
            </a:r>
            <a:endParaRPr sz="2400" b="1" dirty="0"/>
          </a:p>
        </p:txBody>
      </p:sp>
      <p:grpSp>
        <p:nvGrpSpPr>
          <p:cNvPr id="199" name="Google Shape;199;p12"/>
          <p:cNvGrpSpPr/>
          <p:nvPr/>
        </p:nvGrpSpPr>
        <p:grpSpPr>
          <a:xfrm>
            <a:off x="690071" y="2289511"/>
            <a:ext cx="635183" cy="564280"/>
            <a:chOff x="5292575" y="3681900"/>
            <a:chExt cx="420150" cy="373275"/>
          </a:xfrm>
        </p:grpSpPr>
        <p:sp>
          <p:nvSpPr>
            <p:cNvPr id="200" name="Google Shape;200;p1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98;p12">
            <a:extLst>
              <a:ext uri="{FF2B5EF4-FFF2-40B4-BE49-F238E27FC236}">
                <a16:creationId xmlns:a16="http://schemas.microsoft.com/office/drawing/2014/main" id="{CABAC79A-840B-9BA7-D532-16376B27B73F}"/>
              </a:ext>
            </a:extLst>
          </p:cNvPr>
          <p:cNvSpPr txBox="1">
            <a:spLocks/>
          </p:cNvSpPr>
          <p:nvPr/>
        </p:nvSpPr>
        <p:spPr>
          <a:xfrm>
            <a:off x="1508039" y="2074499"/>
            <a:ext cx="7635961" cy="57915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pPr algn="ctr"/>
            <a:r>
              <a:rPr lang="en-US" sz="3900" b="1" dirty="0"/>
              <a:t>INTRODUCTION TO MECHATRONICS</a:t>
            </a:r>
          </a:p>
        </p:txBody>
      </p:sp>
      <p:sp>
        <p:nvSpPr>
          <p:cNvPr id="5" name="Google Shape;198;p12">
            <a:extLst>
              <a:ext uri="{FF2B5EF4-FFF2-40B4-BE49-F238E27FC236}">
                <a16:creationId xmlns:a16="http://schemas.microsoft.com/office/drawing/2014/main" id="{59156F8A-4C76-D689-21CA-0D816C3BC239}"/>
              </a:ext>
            </a:extLst>
          </p:cNvPr>
          <p:cNvSpPr txBox="1">
            <a:spLocks/>
          </p:cNvSpPr>
          <p:nvPr/>
        </p:nvSpPr>
        <p:spPr>
          <a:xfrm>
            <a:off x="7230140" y="3359888"/>
            <a:ext cx="1913860" cy="1783612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pPr algn="just"/>
            <a:r>
              <a:rPr lang="en-US" sz="2000" b="1" u="sng" dirty="0"/>
              <a:t>GROUP-5</a:t>
            </a:r>
          </a:p>
          <a:p>
            <a:pPr algn="just"/>
            <a:r>
              <a:rPr lang="en-US" sz="2000" b="1" i="1" dirty="0" err="1"/>
              <a:t>Dajr</a:t>
            </a:r>
            <a:r>
              <a:rPr lang="en-US" sz="2000" b="1" i="1" dirty="0"/>
              <a:t> Alfred</a:t>
            </a:r>
          </a:p>
          <a:p>
            <a:pPr algn="just"/>
            <a:r>
              <a:rPr lang="en-US" sz="2000" b="1" i="1" dirty="0" err="1"/>
              <a:t>Ifedayo</a:t>
            </a:r>
            <a:r>
              <a:rPr lang="en-US" sz="2000" b="1" i="1" dirty="0"/>
              <a:t> </a:t>
            </a:r>
            <a:r>
              <a:rPr lang="en-US" sz="2000" b="1" i="1" dirty="0" err="1"/>
              <a:t>Olusanya</a:t>
            </a:r>
            <a:endParaRPr lang="en-US" sz="2000" b="1" i="1" dirty="0"/>
          </a:p>
          <a:p>
            <a:pPr algn="just"/>
            <a:r>
              <a:rPr lang="en-US" sz="1800" b="1" i="1" dirty="0"/>
              <a:t>Sakshi Yadav</a:t>
            </a:r>
          </a:p>
          <a:p>
            <a:pPr algn="just"/>
            <a:r>
              <a:rPr lang="en-US" sz="1800" b="1" i="1" dirty="0"/>
              <a:t>Sai </a:t>
            </a:r>
            <a:r>
              <a:rPr lang="en-US" sz="1800" b="1" i="1" dirty="0" err="1"/>
              <a:t>Rethish</a:t>
            </a:r>
            <a:endParaRPr lang="en-US" sz="1800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BFB72C-BD30-F748-39EA-60FBB25B54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472"/>
          <a:stretch/>
        </p:blipFill>
        <p:spPr>
          <a:xfrm>
            <a:off x="0" y="106326"/>
            <a:ext cx="881579" cy="9144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91440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MODE OF OPERATION &amp; ASSEMBLY</a:t>
            </a:r>
            <a:endParaRPr sz="7200" b="1"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563526" y="973437"/>
            <a:ext cx="4912242" cy="417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200" dirty="0"/>
              <a:t>The Transbot 1.0 works in 2 mode: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" sz="2200" dirty="0"/>
          </a:p>
          <a:p>
            <a:pPr marL="342900" lv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" sz="2200" b="1" dirty="0"/>
              <a:t>RC Mode: </a:t>
            </a:r>
            <a:r>
              <a:rPr lang="en" sz="2200" dirty="0"/>
              <a:t>In RC mode, the transbot is manually controlled by the operator using a mobile App.</a:t>
            </a:r>
          </a:p>
          <a:p>
            <a:pPr marL="342900" lv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endParaRPr lang="en" sz="2200" dirty="0"/>
          </a:p>
          <a:p>
            <a:pPr marL="342900" lv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" sz="2200" b="1" dirty="0"/>
              <a:t>Automatic Mode: </a:t>
            </a:r>
            <a:r>
              <a:rPr lang="en" sz="2200" dirty="0"/>
              <a:t>The transbot autonomously  delivers items to a specified GPS location.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200" u="sng" dirty="0"/>
              <a:t>Note:</a:t>
            </a:r>
            <a:r>
              <a:rPr lang="en" sz="2200" dirty="0"/>
              <a:t> Transbot can shift between modes.</a:t>
            </a:r>
            <a:endParaRPr lang="en" sz="2200" u="sng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7EF651-BC1F-6B85-C7D9-8FDCA5CAF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2" t="17159" r="21008" b="5529"/>
          <a:stretch/>
        </p:blipFill>
        <p:spPr>
          <a:xfrm>
            <a:off x="5702321" y="1111328"/>
            <a:ext cx="1857430" cy="17372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B0A91-A290-8BDA-0D52-FDABA59208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05" t="12196" r="12945" b="3877"/>
          <a:stretch/>
        </p:blipFill>
        <p:spPr>
          <a:xfrm>
            <a:off x="5702321" y="2848564"/>
            <a:ext cx="1857430" cy="17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86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9361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APPLICATION UI</a:t>
            </a:r>
            <a:endParaRPr sz="4000" b="1" dirty="0"/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78" name="Google Shape;378;p28"/>
          <p:cNvSpPr/>
          <p:nvPr/>
        </p:nvSpPr>
        <p:spPr>
          <a:xfrm>
            <a:off x="5632317" y="1646975"/>
            <a:ext cx="3305700" cy="6690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Bluetooth Connected</a:t>
            </a:r>
            <a:endParaRPr dirty="0">
              <a:solidFill>
                <a:schemeClr val="lt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381" name="Google Shape;381;p28"/>
          <p:cNvSpPr/>
          <p:nvPr/>
        </p:nvSpPr>
        <p:spPr>
          <a:xfrm>
            <a:off x="0" y="1647189"/>
            <a:ext cx="3546900" cy="669000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Transbot_UI Screen 1</a:t>
            </a:r>
            <a:endParaRPr dirty="0">
              <a:solidFill>
                <a:schemeClr val="lt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384" name="Google Shape;384;p28"/>
          <p:cNvSpPr/>
          <p:nvPr/>
        </p:nvSpPr>
        <p:spPr>
          <a:xfrm>
            <a:off x="2944204" y="1646975"/>
            <a:ext cx="3305700" cy="669000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Connect to bluetooh Module</a:t>
            </a:r>
            <a:endParaRPr dirty="0">
              <a:solidFill>
                <a:schemeClr val="lt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FB4FDB-4126-AE6A-FFB0-6B6D8EB05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16" b="24548"/>
          <a:stretch/>
        </p:blipFill>
        <p:spPr>
          <a:xfrm>
            <a:off x="590640" y="2514325"/>
            <a:ext cx="2436395" cy="2234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8335F8-97B7-D2BC-0144-414067D11C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79" b="26693"/>
          <a:stretch/>
        </p:blipFill>
        <p:spPr>
          <a:xfrm>
            <a:off x="3353802" y="2514324"/>
            <a:ext cx="2436395" cy="2234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4E3C0B-859F-BDF0-A4CB-A3AAA709A554}"/>
              </a:ext>
            </a:extLst>
          </p:cNvPr>
          <p:cNvSpPr/>
          <p:nvPr/>
        </p:nvSpPr>
        <p:spPr>
          <a:xfrm>
            <a:off x="3370583" y="4380614"/>
            <a:ext cx="1658680" cy="127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7B154A-D4CB-2EE4-67F0-1C64D5514BFD}"/>
              </a:ext>
            </a:extLst>
          </p:cNvPr>
          <p:cNvSpPr/>
          <p:nvPr/>
        </p:nvSpPr>
        <p:spPr>
          <a:xfrm>
            <a:off x="590640" y="2514325"/>
            <a:ext cx="2436395" cy="515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BD4FDA-0622-3E9A-D46C-DC61BCDCDC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81" b="27855"/>
          <a:stretch/>
        </p:blipFill>
        <p:spPr>
          <a:xfrm>
            <a:off x="6066969" y="2514325"/>
            <a:ext cx="2436395" cy="22341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APPLICATION UI</a:t>
            </a:r>
            <a:endParaRPr sz="4000" dirty="0"/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78" name="Google Shape;378;p28"/>
          <p:cNvSpPr/>
          <p:nvPr/>
        </p:nvSpPr>
        <p:spPr>
          <a:xfrm>
            <a:off x="5632316" y="1646974"/>
            <a:ext cx="3437256" cy="671588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RC Mode Screen</a:t>
            </a:r>
            <a:endParaRPr dirty="0">
              <a:solidFill>
                <a:schemeClr val="lt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381" name="Google Shape;381;p28"/>
          <p:cNvSpPr/>
          <p:nvPr/>
        </p:nvSpPr>
        <p:spPr>
          <a:xfrm>
            <a:off x="0" y="1647189"/>
            <a:ext cx="3546900" cy="669000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Start Operation</a:t>
            </a:r>
            <a:endParaRPr dirty="0">
              <a:solidFill>
                <a:schemeClr val="lt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384" name="Google Shape;384;p28"/>
          <p:cNvSpPr/>
          <p:nvPr/>
        </p:nvSpPr>
        <p:spPr>
          <a:xfrm>
            <a:off x="2944204" y="1646975"/>
            <a:ext cx="3305700" cy="669000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Select Operating mode</a:t>
            </a:r>
            <a:endParaRPr dirty="0">
              <a:solidFill>
                <a:schemeClr val="lt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827288-7B60-8755-C73C-A82079FD7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1" b="27855"/>
          <a:stretch/>
        </p:blipFill>
        <p:spPr>
          <a:xfrm>
            <a:off x="555252" y="2514325"/>
            <a:ext cx="2436395" cy="22341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4F4AFA-B8A2-B645-8E0E-58B5A2674488}"/>
              </a:ext>
            </a:extLst>
          </p:cNvPr>
          <p:cNvSpPr/>
          <p:nvPr/>
        </p:nvSpPr>
        <p:spPr>
          <a:xfrm>
            <a:off x="555252" y="3530009"/>
            <a:ext cx="2436395" cy="1218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1CD9C-17AC-C623-49F8-E9E32ED89E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41" b="5530"/>
          <a:stretch/>
        </p:blipFill>
        <p:spPr>
          <a:xfrm>
            <a:off x="3353802" y="2514325"/>
            <a:ext cx="2436395" cy="22341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FE247E-9295-7DE5-229B-C33790C9688F}"/>
              </a:ext>
            </a:extLst>
          </p:cNvPr>
          <p:cNvSpPr/>
          <p:nvPr/>
        </p:nvSpPr>
        <p:spPr>
          <a:xfrm>
            <a:off x="3353802" y="2870791"/>
            <a:ext cx="2436395" cy="903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8DFD40-75B0-A3C3-5BD0-28F9BFF4F4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48" b="11351"/>
          <a:stretch/>
        </p:blipFill>
        <p:spPr>
          <a:xfrm>
            <a:off x="6152353" y="2522429"/>
            <a:ext cx="2436395" cy="223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7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APPLICATION UI</a:t>
            </a:r>
            <a:endParaRPr sz="4000" b="1" dirty="0"/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78" name="Google Shape;378;p28"/>
          <p:cNvSpPr/>
          <p:nvPr/>
        </p:nvSpPr>
        <p:spPr>
          <a:xfrm>
            <a:off x="5632317" y="1646975"/>
            <a:ext cx="3305700" cy="6690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Lorem 3</a:t>
            </a:r>
            <a:endParaRPr>
              <a:solidFill>
                <a:schemeClr val="lt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381" name="Google Shape;381;p28"/>
          <p:cNvSpPr/>
          <p:nvPr/>
        </p:nvSpPr>
        <p:spPr>
          <a:xfrm>
            <a:off x="0" y="1647189"/>
            <a:ext cx="3546900" cy="669000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Automatic Mode</a:t>
            </a:r>
            <a:endParaRPr dirty="0">
              <a:solidFill>
                <a:schemeClr val="lt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384" name="Google Shape;384;p28"/>
          <p:cNvSpPr/>
          <p:nvPr/>
        </p:nvSpPr>
        <p:spPr>
          <a:xfrm>
            <a:off x="2944204" y="1646975"/>
            <a:ext cx="3305700" cy="669000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Lorem 2</a:t>
            </a:r>
            <a:endParaRPr>
              <a:solidFill>
                <a:schemeClr val="lt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AA3EC-13B4-5ADD-5E66-6BEF0D13B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42" b="6563"/>
          <a:stretch/>
        </p:blipFill>
        <p:spPr>
          <a:xfrm>
            <a:off x="429849" y="2571749"/>
            <a:ext cx="2436395" cy="21703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2DCD60-3C7F-AF49-1439-84EBBBD71450}"/>
              </a:ext>
            </a:extLst>
          </p:cNvPr>
          <p:cNvSpPr/>
          <p:nvPr/>
        </p:nvSpPr>
        <p:spPr>
          <a:xfrm>
            <a:off x="429849" y="3806456"/>
            <a:ext cx="2436395" cy="935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DFE21-2EE4-F084-A397-F64E89353D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48" b="10843"/>
          <a:stretch/>
        </p:blipFill>
        <p:spPr>
          <a:xfrm>
            <a:off x="3242930" y="2571749"/>
            <a:ext cx="2583712" cy="2170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CE0FC1-BDCD-70D2-1F9E-FC48EC7449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04" b="12352"/>
          <a:stretch/>
        </p:blipFill>
        <p:spPr>
          <a:xfrm>
            <a:off x="6203328" y="2571749"/>
            <a:ext cx="2436395" cy="217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77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00" y="834241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BILL OF MATERIALS</a:t>
            </a:r>
            <a:endParaRPr sz="4000" b="1"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64410F4-7254-FF97-D5B9-0C89AAF2C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765436"/>
              </p:ext>
            </p:extLst>
          </p:nvPr>
        </p:nvGraphicFramePr>
        <p:xfrm>
          <a:off x="1821712" y="1211580"/>
          <a:ext cx="4572000" cy="3931920"/>
        </p:xfrm>
        <a:graphic>
          <a:graphicData uri="http://schemas.openxmlformats.org/drawingml/2006/table">
            <a:tbl>
              <a:tblPr firstRow="1" bandRow="1">
                <a:tableStyleId>{C4F80A88-0439-40A4-8FF8-592034F107EF}</a:tableStyleId>
              </a:tblPr>
              <a:tblGrid>
                <a:gridCol w="1899684">
                  <a:extLst>
                    <a:ext uri="{9D8B030D-6E8A-4147-A177-3AD203B41FA5}">
                      <a16:colId xmlns:a16="http://schemas.microsoft.com/office/drawing/2014/main" val="2485353240"/>
                    </a:ext>
                  </a:extLst>
                </a:gridCol>
                <a:gridCol w="1148316">
                  <a:extLst>
                    <a:ext uri="{9D8B030D-6E8A-4147-A177-3AD203B41FA5}">
                      <a16:colId xmlns:a16="http://schemas.microsoft.com/office/drawing/2014/main" val="27949638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36745471"/>
                    </a:ext>
                  </a:extLst>
                </a:gridCol>
              </a:tblGrid>
              <a:tr h="297712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Saira Semi Condensed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623132"/>
                  </a:ext>
                </a:extLst>
              </a:tr>
              <a:tr h="218706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Pulolo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 Reflectance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$9.95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08623"/>
                  </a:ext>
                </a:extLst>
              </a:tr>
              <a:tr h="211617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Ultrasonic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$2.00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653821"/>
                  </a:ext>
                </a:extLst>
              </a:tr>
              <a:tr h="257692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Bluetooth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$8.71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8729"/>
                  </a:ext>
                </a:extLst>
              </a:tr>
              <a:tr h="229338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LCD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$34.95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388110"/>
                  </a:ext>
                </a:extLst>
              </a:tr>
              <a:tr h="211617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Positional Servo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$7.50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080446"/>
                  </a:ext>
                </a:extLst>
              </a:tr>
              <a:tr h="191061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Arduino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$8.00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86873"/>
                  </a:ext>
                </a:extLst>
              </a:tr>
              <a:tr h="239971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Boe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-Bot Robot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$249.95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337808"/>
                  </a:ext>
                </a:extLst>
              </a:tr>
              <a:tr h="239971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Acrylic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$15.00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499412"/>
                  </a:ext>
                </a:extLst>
              </a:tr>
              <a:tr h="239971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PCB Blank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$1.00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995040"/>
                  </a:ext>
                </a:extLst>
              </a:tr>
              <a:tr h="239971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Miscellaneous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858316"/>
                  </a:ext>
                </a:extLst>
              </a:tr>
              <a:tr h="239971">
                <a:tc>
                  <a:txBody>
                    <a:bodyPr/>
                    <a:lstStyle/>
                    <a:p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Saira Semi Condensed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latin typeface="Saira Semi Condensed"/>
                          <a:cs typeface="Arial"/>
                          <a:sym typeface="Arial"/>
                        </a:rPr>
                        <a:t>$357.06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961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6301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91440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LIMITATION OF DESIGN</a:t>
            </a:r>
            <a:endParaRPr sz="7200" b="1"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563526" y="973437"/>
            <a:ext cx="4779999" cy="417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" sz="2200" dirty="0"/>
              <a:t>BS2 has just 2KB of EEPROM which makes it difficult to code complex operations.</a:t>
            </a:r>
          </a:p>
          <a:p>
            <a:pPr marL="342900" lv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" sz="2200" dirty="0"/>
              <a:t>Lack of necessary libraries on P</a:t>
            </a:r>
            <a:r>
              <a:rPr lang="en-US" sz="2200" dirty="0"/>
              <a:t>b</a:t>
            </a:r>
            <a:r>
              <a:rPr lang="en" sz="2200" dirty="0"/>
              <a:t>asic.</a:t>
            </a:r>
          </a:p>
          <a:p>
            <a:pPr marL="342900" lv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" sz="2200" dirty="0"/>
              <a:t>The components that interface with the BS2 are quite expensive which </a:t>
            </a:r>
            <a:r>
              <a:rPr lang="en-US" sz="2200" dirty="0"/>
              <a:t>is a limitation on mass production.</a:t>
            </a:r>
            <a:endParaRPr lang="en" sz="22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" sz="2200" dirty="0"/>
          </a:p>
          <a:p>
            <a:pPr marL="342900" lv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endParaRPr lang="en" sz="22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96B19-1355-7D61-D95C-9F785946B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1" y="1056224"/>
            <a:ext cx="2990850" cy="1753652"/>
          </a:xfrm>
          <a:prstGeom prst="rect">
            <a:avLst/>
          </a:prstGeom>
        </p:spPr>
      </p:pic>
      <p:sp>
        <p:nvSpPr>
          <p:cNvPr id="4" name="Google Shape;220;p14">
            <a:extLst>
              <a:ext uri="{FF2B5EF4-FFF2-40B4-BE49-F238E27FC236}">
                <a16:creationId xmlns:a16="http://schemas.microsoft.com/office/drawing/2014/main" id="{D9000AC9-1F99-CE2D-2952-A48023580CBE}"/>
              </a:ext>
            </a:extLst>
          </p:cNvPr>
          <p:cNvSpPr txBox="1">
            <a:spLocks/>
          </p:cNvSpPr>
          <p:nvPr/>
        </p:nvSpPr>
        <p:spPr>
          <a:xfrm>
            <a:off x="5753101" y="2895599"/>
            <a:ext cx="2990850" cy="18097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pPr algn="ctr"/>
            <a:r>
              <a:rPr lang="en-US" sz="1200" b="1" dirty="0"/>
              <a:t>Code Usage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02685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76" name="Google Shape;476;p35"/>
          <p:cNvSpPr txBox="1">
            <a:spLocks noGrp="1"/>
          </p:cNvSpPr>
          <p:nvPr>
            <p:ph type="body" idx="1"/>
          </p:nvPr>
        </p:nvSpPr>
        <p:spPr>
          <a:xfrm>
            <a:off x="835710" y="1414130"/>
            <a:ext cx="6728400" cy="26509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⬥"/>
            </a:pPr>
            <a:r>
              <a:rPr lang="en" sz="2400" dirty="0">
                <a:solidFill>
                  <a:schemeClr val="tx1"/>
                </a:solidFill>
              </a:rPr>
              <a:t>Presentation template by </a:t>
            </a:r>
            <a:r>
              <a:rPr lang="en" sz="2400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 dirty="0">
              <a:solidFill>
                <a:schemeClr val="tx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⬥"/>
            </a:pPr>
            <a:r>
              <a:rPr lang="en" sz="2400" dirty="0">
                <a:solidFill>
                  <a:schemeClr val="tx1"/>
                </a:solidFill>
              </a:rPr>
              <a:t>Photograph 1 by </a:t>
            </a:r>
            <a:r>
              <a:rPr lang="en" sz="2400" u="sng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" sz="2400" u="sng" dirty="0">
              <a:solidFill>
                <a:schemeClr val="tx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⬥"/>
            </a:pPr>
            <a:r>
              <a:rPr lang="en-US" sz="24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Continuous Servo Motors</a:t>
            </a:r>
            <a:endParaRPr lang="en-US" sz="2400" dirty="0">
              <a:solidFill>
                <a:schemeClr val="tx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⬥"/>
            </a:pPr>
            <a:r>
              <a:rPr lang="en-US" sz="24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180 Positional Servo Motor</a:t>
            </a:r>
            <a:endParaRPr lang="en-US" sz="2400" dirty="0">
              <a:solidFill>
                <a:schemeClr val="tx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⬥"/>
            </a:pPr>
            <a:r>
              <a:rPr lang="en-US" sz="24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Arduino Nano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9143999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MOTIVATION!</a:t>
            </a:r>
            <a:endParaRPr sz="7200" b="1" dirty="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903767" y="973437"/>
            <a:ext cx="4433776" cy="417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T</a:t>
            </a:r>
            <a:r>
              <a:rPr lang="en" sz="2000" dirty="0"/>
              <a:t>he pandemic caused several changes to our way of life and has made us more cautious about the spread of disease. The transbot 1.0 is designed to: </a:t>
            </a:r>
          </a:p>
          <a:p>
            <a:pPr marL="342900" lv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" sz="2000" dirty="0"/>
              <a:t>Serve as a support to delivery networks.</a:t>
            </a:r>
          </a:p>
          <a:p>
            <a:pPr marL="342900" lv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" sz="2000" dirty="0"/>
              <a:t>Preserve life by reducing the need for human contact during a pandemic.</a:t>
            </a:r>
            <a:endParaRPr sz="2000" b="1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>
          <a:blip r:embed="rId3"/>
          <a:srcRect t="17856" b="17856"/>
          <a:stretch/>
        </p:blipFill>
        <p:spPr>
          <a:xfrm>
            <a:off x="5337544" y="1276929"/>
            <a:ext cx="3442800" cy="29511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9361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ELECTRONIC COMPONENTS</a:t>
            </a:r>
            <a:endParaRPr sz="4000" b="1" dirty="0"/>
          </a:p>
        </p:txBody>
      </p:sp>
      <p:sp>
        <p:nvSpPr>
          <p:cNvPr id="212" name="Google Shape;212;p13"/>
          <p:cNvSpPr txBox="1">
            <a:spLocks noGrp="1"/>
          </p:cNvSpPr>
          <p:nvPr>
            <p:ph type="body" idx="2"/>
          </p:nvPr>
        </p:nvSpPr>
        <p:spPr>
          <a:xfrm>
            <a:off x="4572000" y="1557082"/>
            <a:ext cx="3143700" cy="31761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/>
              <a:t>180 Positional Servo Motor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sz="1400" dirty="0"/>
              <a:t>The positional servo motor is located in the delivery box.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sz="1400" dirty="0"/>
              <a:t>It’s used to convert rotation to translation for delivery of items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sz="1400" dirty="0"/>
              <a:t>It’s connected to a connecting rod and shaft. 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body" idx="1"/>
          </p:nvPr>
        </p:nvSpPr>
        <p:spPr>
          <a:xfrm>
            <a:off x="330392" y="1557082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/>
              <a:t>Continous Rotation Servo Motor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" sz="1400" dirty="0"/>
              <a:t>The transbot makes use of 2 continous rotation servo motors.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" sz="1400" dirty="0"/>
              <a:t>These servos collect intructions from the BS2 to determine their operation.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" sz="1400" dirty="0"/>
              <a:t>These servos enable the transbot move left,right,forward and backward.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endParaRPr lang="en" sz="1200"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5989B-00A9-CBE5-6AC3-25889D1D7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00" y="3519637"/>
            <a:ext cx="2022382" cy="1268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2ACF7-9A3E-2176-D588-F19684676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80" y="3464422"/>
            <a:ext cx="2022382" cy="12688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BB1DDE-A8B2-AAEA-20B5-8BF09C62F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80" y="3462668"/>
            <a:ext cx="2044806" cy="12688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E5F8D5-921A-E4AE-C8A9-CD03353A7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287" y="3519637"/>
            <a:ext cx="2044806" cy="1268813"/>
          </a:xfrm>
          <a:prstGeom prst="rect">
            <a:avLst/>
          </a:prstGeom>
        </p:spPr>
      </p:pic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9361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ELECTRONIC COMPONENTS</a:t>
            </a:r>
            <a:endParaRPr sz="4000" b="1" dirty="0"/>
          </a:p>
        </p:txBody>
      </p:sp>
      <p:sp>
        <p:nvSpPr>
          <p:cNvPr id="212" name="Google Shape;212;p13"/>
          <p:cNvSpPr txBox="1">
            <a:spLocks noGrp="1"/>
          </p:cNvSpPr>
          <p:nvPr>
            <p:ph type="body" idx="2"/>
          </p:nvPr>
        </p:nvSpPr>
        <p:spPr>
          <a:xfrm>
            <a:off x="4572000" y="1557082"/>
            <a:ext cx="3143700" cy="31761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/>
              <a:t>Pulolo Reflectance Sensor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sz="1400" dirty="0"/>
              <a:t>Connected directly to the Arduino.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sz="1400" dirty="0"/>
              <a:t>Helps determine the position of track during automatic operation mode.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sz="1400" dirty="0"/>
              <a:t>Sends positional readings to Arduino.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body" idx="1"/>
          </p:nvPr>
        </p:nvSpPr>
        <p:spPr>
          <a:xfrm>
            <a:off x="330392" y="1557082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/>
              <a:t>Arduino Microcontroller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" sz="1400" dirty="0"/>
              <a:t>Serves as an interface between the BS2 and Pulolo.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" sz="1400" dirty="0"/>
              <a:t>Collects readings from BS2 on when to start operation of Pulolo.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" sz="1400" dirty="0"/>
              <a:t>Collects Positional readings from the pulolo and sense readings to the BS2.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" sz="1400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endParaRPr lang="en" sz="1200"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5239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FDD626-B5FE-5279-D5E8-0003BA76B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80" y="3456856"/>
            <a:ext cx="2044806" cy="1274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FC4FE0-792D-7649-8EF0-0A3701D5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00" y="3516935"/>
            <a:ext cx="2044806" cy="1268812"/>
          </a:xfrm>
          <a:prstGeom prst="rect">
            <a:avLst/>
          </a:prstGeom>
        </p:spPr>
      </p:pic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9361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ELECTRONIC COMPONENTS</a:t>
            </a:r>
            <a:endParaRPr sz="4000" b="1" dirty="0"/>
          </a:p>
        </p:txBody>
      </p:sp>
      <p:sp>
        <p:nvSpPr>
          <p:cNvPr id="212" name="Google Shape;212;p13"/>
          <p:cNvSpPr txBox="1">
            <a:spLocks noGrp="1"/>
          </p:cNvSpPr>
          <p:nvPr>
            <p:ph type="body" idx="2"/>
          </p:nvPr>
        </p:nvSpPr>
        <p:spPr>
          <a:xfrm>
            <a:off x="4572000" y="1513476"/>
            <a:ext cx="3143700" cy="32197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/>
              <a:t>Bluetooth Module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sz="1400" dirty="0"/>
              <a:t>Serves as an interface for serial communication between the </a:t>
            </a:r>
            <a:r>
              <a:rPr lang="en-US" sz="1400" dirty="0" err="1"/>
              <a:t>Transbot_UI</a:t>
            </a:r>
            <a:r>
              <a:rPr lang="en-US" sz="1400" dirty="0"/>
              <a:t> App and BS2.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body" idx="1"/>
          </p:nvPr>
        </p:nvSpPr>
        <p:spPr>
          <a:xfrm>
            <a:off x="330392" y="1513475"/>
            <a:ext cx="3143700" cy="33094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/>
              <a:t>Ultrasonic Sensor 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" sz="1400" dirty="0"/>
              <a:t>Helps transbot determine distance away from delivery location to offload package.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" sz="1400" dirty="0"/>
              <a:t>Helps transbot detect obstacle.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endParaRPr lang="en" sz="1200"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5290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1D1400-2F98-47E4-5E08-3FE3D6FD3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14" y="3516936"/>
            <a:ext cx="2044806" cy="1268812"/>
          </a:xfrm>
          <a:prstGeom prst="rect">
            <a:avLst/>
          </a:prstGeom>
        </p:spPr>
      </p:pic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9361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ELECTRONIC COMPONENTS</a:t>
            </a:r>
            <a:endParaRPr sz="4000" b="1" dirty="0"/>
          </a:p>
        </p:txBody>
      </p:sp>
      <p:sp>
        <p:nvSpPr>
          <p:cNvPr id="213" name="Google Shape;213;p13"/>
          <p:cNvSpPr txBox="1">
            <a:spLocks noGrp="1"/>
          </p:cNvSpPr>
          <p:nvPr>
            <p:ph type="body" idx="1"/>
          </p:nvPr>
        </p:nvSpPr>
        <p:spPr>
          <a:xfrm>
            <a:off x="330392" y="1557082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/>
              <a:t>LCD Display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" sz="1400" dirty="0"/>
              <a:t>Serves as a user interface.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" sz="1400" dirty="0"/>
              <a:t>Displays information about the status of operation of the transbot.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endParaRPr lang="en" sz="1200"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1052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9361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ELECTRICAL SCHEMATIC DESIGN</a:t>
            </a:r>
            <a:endParaRPr sz="4000" b="1"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314D9-1BCC-3CEF-C494-B58D258AA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93" y="1354134"/>
            <a:ext cx="8245013" cy="3231666"/>
          </a:xfrm>
          <a:prstGeom prst="rect">
            <a:avLst/>
          </a:prstGeom>
        </p:spPr>
      </p:pic>
      <p:sp>
        <p:nvSpPr>
          <p:cNvPr id="7" name="Google Shape;211;p13">
            <a:extLst>
              <a:ext uri="{FF2B5EF4-FFF2-40B4-BE49-F238E27FC236}">
                <a16:creationId xmlns:a16="http://schemas.microsoft.com/office/drawing/2014/main" id="{60D95455-4C4F-0841-B67F-11DD476425C4}"/>
              </a:ext>
            </a:extLst>
          </p:cNvPr>
          <p:cNvSpPr txBox="1">
            <a:spLocks/>
          </p:cNvSpPr>
          <p:nvPr/>
        </p:nvSpPr>
        <p:spPr>
          <a:xfrm>
            <a:off x="296994" y="4585800"/>
            <a:ext cx="793615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pPr algn="ctr"/>
            <a:r>
              <a:rPr lang="en-US" sz="2800" b="1" dirty="0"/>
              <a:t>BS2 Schematics</a:t>
            </a:r>
          </a:p>
        </p:txBody>
      </p:sp>
    </p:spTree>
    <p:extLst>
      <p:ext uri="{BB962C8B-B14F-4D97-AF65-F5344CB8AC3E}">
        <p14:creationId xmlns:p14="http://schemas.microsoft.com/office/powerpoint/2010/main" val="2190650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79361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ELECTRICAL SCHEMATIC DESIGN</a:t>
            </a:r>
            <a:endParaRPr sz="4000" b="1"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9A8152-8D2B-7CF3-1A78-99B81863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88" y="1276350"/>
            <a:ext cx="8247488" cy="3436144"/>
          </a:xfrm>
          <a:prstGeom prst="rect">
            <a:avLst/>
          </a:prstGeom>
        </p:spPr>
      </p:pic>
      <p:sp>
        <p:nvSpPr>
          <p:cNvPr id="4" name="Google Shape;211;p13">
            <a:extLst>
              <a:ext uri="{FF2B5EF4-FFF2-40B4-BE49-F238E27FC236}">
                <a16:creationId xmlns:a16="http://schemas.microsoft.com/office/drawing/2014/main" id="{98B769E3-863C-60DC-D5A0-1216F47724B3}"/>
              </a:ext>
            </a:extLst>
          </p:cNvPr>
          <p:cNvSpPr txBox="1">
            <a:spLocks/>
          </p:cNvSpPr>
          <p:nvPr/>
        </p:nvSpPr>
        <p:spPr>
          <a:xfrm>
            <a:off x="306519" y="4712494"/>
            <a:ext cx="793615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pPr algn="ctr"/>
            <a:r>
              <a:rPr lang="en-US" sz="2800" b="1" dirty="0"/>
              <a:t>Arduino Schematics</a:t>
            </a:r>
          </a:p>
        </p:txBody>
      </p:sp>
    </p:spTree>
    <p:extLst>
      <p:ext uri="{BB962C8B-B14F-4D97-AF65-F5344CB8AC3E}">
        <p14:creationId xmlns:p14="http://schemas.microsoft.com/office/powerpoint/2010/main" val="3770874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073888" y="855506"/>
            <a:ext cx="8218968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 dirty="0"/>
              <a:t>MECHANICAL COMPONENTS &amp; DESIGN</a:t>
            </a:r>
            <a:endParaRPr sz="3900" b="1"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Google Shape;212;p13">
            <a:extLst>
              <a:ext uri="{FF2B5EF4-FFF2-40B4-BE49-F238E27FC236}">
                <a16:creationId xmlns:a16="http://schemas.microsoft.com/office/drawing/2014/main" id="{64BCD9F9-3389-0157-5178-2D9EF2D20F1C}"/>
              </a:ext>
            </a:extLst>
          </p:cNvPr>
          <p:cNvSpPr txBox="1">
            <a:spLocks/>
          </p:cNvSpPr>
          <p:nvPr/>
        </p:nvSpPr>
        <p:spPr>
          <a:xfrm>
            <a:off x="3718602" y="1586603"/>
            <a:ext cx="2695575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nria Sans"/>
              <a:buChar char="⬥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Inria Sans"/>
              <a:buChar char="⬦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"/>
              <a:buChar char="⬩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pPr marL="0" indent="0" algn="ctr">
              <a:spcBef>
                <a:spcPts val="600"/>
              </a:spcBef>
              <a:buFont typeface="Inria Sans"/>
              <a:buNone/>
            </a:pPr>
            <a:r>
              <a:rPr lang="en" sz="1400" b="1" dirty="0"/>
              <a:t>Mechanical Delivery System</a:t>
            </a:r>
          </a:p>
        </p:txBody>
      </p:sp>
      <p:sp>
        <p:nvSpPr>
          <p:cNvPr id="5" name="Google Shape;213;p13">
            <a:extLst>
              <a:ext uri="{FF2B5EF4-FFF2-40B4-BE49-F238E27FC236}">
                <a16:creationId xmlns:a16="http://schemas.microsoft.com/office/drawing/2014/main" id="{A81E981D-7B76-C40E-4E0F-6AAFB56DF5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4074" y="1557082"/>
            <a:ext cx="3191774" cy="35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Transbot</a:t>
            </a:r>
            <a:r>
              <a:rPr lang="en" sz="1600" b="1" dirty="0"/>
              <a:t> Body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endParaRPr lang="en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F85C94-853C-92EE-90BE-D7FC94E8B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3" t="11274" r="11333" b="13768"/>
          <a:stretch/>
        </p:blipFill>
        <p:spPr>
          <a:xfrm>
            <a:off x="4292484" y="2213390"/>
            <a:ext cx="1547813" cy="1176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066C48-DFF8-EBFD-F974-062080D48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525" y="3556897"/>
            <a:ext cx="1547813" cy="11763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D3941D-8DA2-A28C-1718-00C3B8075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525" y="2213390"/>
            <a:ext cx="1547813" cy="1176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A96E08-B266-97D3-2C42-93DD793BC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040" y="2213390"/>
            <a:ext cx="1547813" cy="11683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69E97A-0E8E-57A2-75FC-644CC87B0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3872" y="3556897"/>
            <a:ext cx="1551976" cy="11763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CDDCCF-7C63-AD8F-4DD2-F7D5240E93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074" y="2750344"/>
            <a:ext cx="1547813" cy="1176338"/>
          </a:xfrm>
          <a:prstGeom prst="rect">
            <a:avLst/>
          </a:prstGeom>
        </p:spPr>
      </p:pic>
      <p:sp>
        <p:nvSpPr>
          <p:cNvPr id="27" name="Google Shape;212;p13">
            <a:extLst>
              <a:ext uri="{FF2B5EF4-FFF2-40B4-BE49-F238E27FC236}">
                <a16:creationId xmlns:a16="http://schemas.microsoft.com/office/drawing/2014/main" id="{A404359D-3921-5D0A-F89F-44A8B9566EF2}"/>
              </a:ext>
            </a:extLst>
          </p:cNvPr>
          <p:cNvSpPr txBox="1">
            <a:spLocks/>
          </p:cNvSpPr>
          <p:nvPr/>
        </p:nvSpPr>
        <p:spPr>
          <a:xfrm>
            <a:off x="6310029" y="1586603"/>
            <a:ext cx="2767296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nria Sans"/>
              <a:buChar char="⬥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Inria Sans"/>
              <a:buChar char="⬦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"/>
              <a:buChar char="⬩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pPr marL="0" indent="0" algn="ctr">
              <a:spcBef>
                <a:spcPts val="600"/>
              </a:spcBef>
              <a:buFont typeface="Inria Sans"/>
              <a:buNone/>
            </a:pPr>
            <a:r>
              <a:rPr lang="en" sz="1400" b="1" dirty="0"/>
              <a:t>LCD Case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C1961D5-0CE9-C5CE-4559-5BFEE0894A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2482" y="3556897"/>
            <a:ext cx="1547813" cy="11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31966"/>
      </p:ext>
    </p:extLst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519</Words>
  <Application>Microsoft Office PowerPoint</Application>
  <PresentationFormat>On-screen Show (16:9)</PresentationFormat>
  <Paragraphs>130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Inria Sans</vt:lpstr>
      <vt:lpstr>Saira Semi Condensed</vt:lpstr>
      <vt:lpstr>Titillium Web</vt:lpstr>
      <vt:lpstr>Wingdings</vt:lpstr>
      <vt:lpstr>Gurney template</vt:lpstr>
      <vt:lpstr>DESIGN OF THE TRANSBOT 1.0</vt:lpstr>
      <vt:lpstr>MOTIVATION!</vt:lpstr>
      <vt:lpstr>ELECTRONIC COMPONENTS</vt:lpstr>
      <vt:lpstr>ELECTRONIC COMPONENTS</vt:lpstr>
      <vt:lpstr>ELECTRONIC COMPONENTS</vt:lpstr>
      <vt:lpstr>ELECTRONIC COMPONENTS</vt:lpstr>
      <vt:lpstr>ELECTRICAL SCHEMATIC DESIGN</vt:lpstr>
      <vt:lpstr>ELECTRICAL SCHEMATIC DESIGN</vt:lpstr>
      <vt:lpstr>MECHANICAL COMPONENTS &amp; DESIGN</vt:lpstr>
      <vt:lpstr>MODE OF OPERATION &amp; ASSEMBLY</vt:lpstr>
      <vt:lpstr>APPLICATION UI</vt:lpstr>
      <vt:lpstr>APPLICATION UI</vt:lpstr>
      <vt:lpstr>APPLICATION UI</vt:lpstr>
      <vt:lpstr>BILL OF MATERIALS</vt:lpstr>
      <vt:lpstr>LIMITATION OF DESIGN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THE TRANSBOT 1.0</dc:title>
  <dc:creator>HAMOLINKS</dc:creator>
  <cp:lastModifiedBy>HAMOLINKS</cp:lastModifiedBy>
  <cp:revision>15</cp:revision>
  <dcterms:modified xsi:type="dcterms:W3CDTF">2022-12-01T05:16:49Z</dcterms:modified>
</cp:coreProperties>
</file>